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99" r:id="rId4"/>
    <p:sldId id="30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0442-23E6-46E5-B230-DD03A37E038D}" type="datetimeFigureOut">
              <a:rPr lang="en-US" smtClean="0"/>
              <a:t>08/18/2013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508B-86D6-4259-849E-EC11968D3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0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0442-23E6-46E5-B230-DD03A37E038D}" type="datetimeFigureOut">
              <a:rPr lang="en-US" smtClean="0"/>
              <a:t>08/18/2013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508B-86D6-4259-849E-EC11968D3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35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0442-23E6-46E5-B230-DD03A37E038D}" type="datetimeFigureOut">
              <a:rPr lang="en-US" smtClean="0"/>
              <a:t>08/18/2013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508B-86D6-4259-849E-EC11968D3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1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0442-23E6-46E5-B230-DD03A37E038D}" type="datetimeFigureOut">
              <a:rPr lang="en-US" smtClean="0"/>
              <a:t>08/18/2013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508B-86D6-4259-849E-EC11968D3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1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0442-23E6-46E5-B230-DD03A37E038D}" type="datetimeFigureOut">
              <a:rPr lang="en-US" smtClean="0"/>
              <a:t>08/18/2013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508B-86D6-4259-849E-EC11968D3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25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0442-23E6-46E5-B230-DD03A37E038D}" type="datetimeFigureOut">
              <a:rPr lang="en-US" smtClean="0"/>
              <a:t>08/18/2013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508B-86D6-4259-849E-EC11968D3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62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0442-23E6-46E5-B230-DD03A37E038D}" type="datetimeFigureOut">
              <a:rPr lang="en-US" smtClean="0"/>
              <a:t>08/18/2013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508B-86D6-4259-849E-EC11968D3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7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0442-23E6-46E5-B230-DD03A37E038D}" type="datetimeFigureOut">
              <a:rPr lang="en-US" smtClean="0"/>
              <a:t>08/18/2013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508B-86D6-4259-849E-EC11968D3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50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0442-23E6-46E5-B230-DD03A37E038D}" type="datetimeFigureOut">
              <a:rPr lang="en-US" smtClean="0"/>
              <a:t>08/18/2013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508B-86D6-4259-849E-EC11968D3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8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0442-23E6-46E5-B230-DD03A37E038D}" type="datetimeFigureOut">
              <a:rPr lang="en-US" smtClean="0"/>
              <a:t>08/18/2013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508B-86D6-4259-849E-EC11968D3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5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0442-23E6-46E5-B230-DD03A37E038D}" type="datetimeFigureOut">
              <a:rPr lang="en-US" smtClean="0"/>
              <a:t>08/18/2013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508B-86D6-4259-849E-EC11968D3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7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A0442-23E6-46E5-B230-DD03A37E038D}" type="datetimeFigureOut">
              <a:rPr lang="en-US" smtClean="0"/>
              <a:t>08/18/2013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3508B-86D6-4259-849E-EC11968D3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3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ossmont.edu/cwillard/" TargetMode="External"/><Relationship Id="rId2" Type="http://schemas.openxmlformats.org/officeDocument/2006/relationships/hyperlink" Target="mailto:martin.larter@gcccd.ed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b.gcccd.net/" TargetMode="External"/><Relationship Id="rId2" Type="http://schemas.openxmlformats.org/officeDocument/2006/relationships/hyperlink" Target="http://www.grossmont.edu/martinlarter" TargetMode="Externa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99"/>
                </a:solidFill>
              </a:rPr>
              <a:t>Chemistry </a:t>
            </a:r>
            <a:r>
              <a:rPr lang="en-US" dirty="0" smtClean="0">
                <a:solidFill>
                  <a:srgbClr val="000099"/>
                </a:solidFill>
              </a:rPr>
              <a:t>116 </a:t>
            </a:r>
            <a:r>
              <a:rPr lang="en-US" dirty="0">
                <a:solidFill>
                  <a:srgbClr val="000099"/>
                </a:solidFill>
                <a:sym typeface="Symbol" pitchFamily="18" charset="2"/>
              </a:rPr>
              <a:t></a:t>
            </a:r>
            <a:r>
              <a:rPr lang="en-US" dirty="0">
                <a:solidFill>
                  <a:srgbClr val="000099"/>
                </a:solidFill>
              </a:rPr>
              <a:t> Fall 2013</a:t>
            </a:r>
            <a:r>
              <a:rPr lang="en-US" sz="4000" dirty="0">
                <a:solidFill>
                  <a:srgbClr val="000099"/>
                </a:solidFill>
              </a:rPr>
              <a:t/>
            </a:r>
            <a:br>
              <a:rPr lang="en-US" sz="4000" dirty="0">
                <a:solidFill>
                  <a:srgbClr val="000099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3600" dirty="0"/>
              <a:t>Martin Larter</a:t>
            </a:r>
          </a:p>
          <a:p>
            <a:r>
              <a:rPr lang="en-US" sz="3600" dirty="0"/>
              <a:t>Office 30-220</a:t>
            </a:r>
          </a:p>
          <a:p>
            <a:r>
              <a:rPr lang="en-US" sz="3600" dirty="0"/>
              <a:t>Phone 644-7346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martin.larter@gcccd.edu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www.grossmont.edu/martinlarter/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152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Grading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3886200"/>
          </a:xfrm>
        </p:spPr>
        <p:txBody>
          <a:bodyPr>
            <a:normAutofit fontScale="70000" lnSpcReduction="20000"/>
          </a:bodyPr>
          <a:lstStyle/>
          <a:p>
            <a:pPr marL="1828800" lvl="4" indent="0">
              <a:buNone/>
            </a:pPr>
            <a:r>
              <a:rPr lang="en-US" dirty="0" smtClean="0">
                <a:cs typeface="Times New Roman" pitchFamily="18" charset="0"/>
              </a:rPr>
              <a:t>                                                                  </a:t>
            </a:r>
            <a:r>
              <a:rPr lang="en-US" sz="3500" u="sng" dirty="0" smtClean="0">
                <a:cs typeface="Times New Roman" pitchFamily="18" charset="0"/>
              </a:rPr>
              <a:t>Points</a:t>
            </a:r>
          </a:p>
          <a:p>
            <a:r>
              <a:rPr lang="en-US" dirty="0" smtClean="0">
                <a:cs typeface="Times New Roman" pitchFamily="18" charset="0"/>
              </a:rPr>
              <a:t>Exams </a:t>
            </a:r>
            <a:r>
              <a:rPr lang="en-US" dirty="0" smtClean="0">
                <a:cs typeface="Times New Roman" pitchFamily="18" charset="0"/>
              </a:rPr>
              <a:t>(4)</a:t>
            </a:r>
            <a:r>
              <a:rPr lang="en-US" dirty="0" smtClean="0">
                <a:cs typeface="Times New Roman" pitchFamily="18" charset="0"/>
              </a:rPr>
              <a:t>				</a:t>
            </a:r>
            <a:r>
              <a:rPr lang="en-US" dirty="0" smtClean="0">
                <a:cs typeface="Times New Roman" pitchFamily="18" charset="0"/>
              </a:rPr>
              <a:t>	400</a:t>
            </a:r>
          </a:p>
          <a:p>
            <a:pPr lvl="1"/>
            <a:r>
              <a:rPr lang="en-US" sz="2600" dirty="0"/>
              <a:t>Given in </a:t>
            </a:r>
            <a:r>
              <a:rPr lang="en-US" sz="2600" dirty="0" smtClean="0"/>
              <a:t>lecture</a:t>
            </a:r>
            <a:endParaRPr lang="en-US" sz="2600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cs typeface="Times New Roman" pitchFamily="18" charset="0"/>
              </a:rPr>
              <a:t>Laboratory Assignments		</a:t>
            </a:r>
            <a:r>
              <a:rPr lang="en-US" dirty="0" smtClean="0">
                <a:cs typeface="Times New Roman" pitchFamily="18" charset="0"/>
              </a:rPr>
              <a:t>	200</a:t>
            </a:r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cs typeface="Times New Roman" pitchFamily="18" charset="0"/>
              </a:rPr>
              <a:t>Quizzes					</a:t>
            </a:r>
            <a:r>
              <a:rPr lang="en-US" dirty="0" smtClean="0">
                <a:cs typeface="Times New Roman" pitchFamily="18" charset="0"/>
              </a:rPr>
              <a:t>100</a:t>
            </a:r>
          </a:p>
          <a:p>
            <a:pPr lvl="1"/>
            <a:r>
              <a:rPr lang="en-US" sz="2600" dirty="0"/>
              <a:t>Given in lab, cover lecture and lab </a:t>
            </a:r>
            <a:r>
              <a:rPr lang="en-US" sz="2600" dirty="0" smtClean="0"/>
              <a:t>material</a:t>
            </a:r>
            <a:endParaRPr lang="en-US" sz="2600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cs typeface="Times New Roman" pitchFamily="18" charset="0"/>
              </a:rPr>
              <a:t> Homework				</a:t>
            </a:r>
            <a:r>
              <a:rPr lang="en-US" dirty="0" smtClean="0">
                <a:cs typeface="Times New Roman" pitchFamily="18" charset="0"/>
              </a:rPr>
              <a:t>	100</a:t>
            </a:r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Poster Project				100</a:t>
            </a:r>
          </a:p>
          <a:p>
            <a:r>
              <a:rPr lang="en-US" dirty="0" smtClean="0">
                <a:cs typeface="Times New Roman" pitchFamily="18" charset="0"/>
              </a:rPr>
              <a:t>Final Exam				</a:t>
            </a:r>
            <a:r>
              <a:rPr lang="en-US" dirty="0" smtClean="0">
                <a:cs typeface="Times New Roman" pitchFamily="18" charset="0"/>
              </a:rPr>
              <a:t>	</a:t>
            </a:r>
            <a:r>
              <a:rPr lang="en-US" u="sng" dirty="0" smtClean="0">
                <a:cs typeface="Times New Roman" pitchFamily="18" charset="0"/>
              </a:rPr>
              <a:t>100</a:t>
            </a:r>
          </a:p>
          <a:p>
            <a:pPr lvl="1"/>
            <a:r>
              <a:rPr lang="en-US" dirty="0"/>
              <a:t>Cumulative </a:t>
            </a:r>
            <a:r>
              <a:rPr lang="en-US" dirty="0" smtClean="0"/>
              <a:t>final</a:t>
            </a:r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sz="4000" dirty="0" smtClean="0">
                <a:cs typeface="Times New Roman" pitchFamily="18" charset="0"/>
              </a:rPr>
              <a:t>Total					1000</a:t>
            </a:r>
            <a:endParaRPr lang="en-US" sz="4000" dirty="0" smtClean="0">
              <a:solidFill>
                <a:srgbClr val="FFFFCC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840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Grading Scale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48768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Must pass both lab and lecture to pass course!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386099"/>
              </p:ext>
            </p:extLst>
          </p:nvPr>
        </p:nvGraphicFramePr>
        <p:xfrm>
          <a:off x="1828800" y="1066800"/>
          <a:ext cx="5715000" cy="4038603"/>
        </p:xfrm>
        <a:graphic>
          <a:graphicData uri="http://schemas.openxmlformats.org/drawingml/2006/table">
            <a:tbl>
              <a:tblPr firstRow="1" firstCol="1" bandRow="1"/>
              <a:tblGrid>
                <a:gridCol w="2793999"/>
                <a:gridCol w="2921001"/>
              </a:tblGrid>
              <a:tr h="4271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u="sng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Total Points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u="sng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Course Grade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1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1000-900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A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1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899-880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A-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1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879-800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B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1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799-780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B-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1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779-760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C+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1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759-670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C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84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669-550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Below 549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D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F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75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Make-up Policy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3352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Quizzes  - No make up allowed.  </a:t>
            </a:r>
          </a:p>
          <a:p>
            <a:endParaRPr lang="en-US" sz="3600" dirty="0" smtClean="0"/>
          </a:p>
          <a:p>
            <a:r>
              <a:rPr lang="en-US" sz="3600" dirty="0" smtClean="0"/>
              <a:t>Exams </a:t>
            </a:r>
            <a:r>
              <a:rPr lang="en-US" sz="3600" dirty="0" smtClean="0"/>
              <a:t>- Must be make up within 1 week of original test date. (With a reasonable, verifiable excuse).</a:t>
            </a:r>
          </a:p>
        </p:txBody>
      </p:sp>
    </p:spTree>
    <p:extLst>
      <p:ext uri="{BB962C8B-B14F-4D97-AF65-F5344CB8AC3E}">
        <p14:creationId xmlns:p14="http://schemas.microsoft.com/office/powerpoint/2010/main" val="2993551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Late Work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0480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Labs - lose </a:t>
            </a:r>
            <a:r>
              <a:rPr lang="en-US" sz="3600" dirty="0" smtClean="0"/>
              <a:t>20</a:t>
            </a:r>
            <a:r>
              <a:rPr lang="en-US" sz="3600" dirty="0" smtClean="0"/>
              <a:t>% per week late.  No labs accepted more than 2 weeks late</a:t>
            </a:r>
            <a:r>
              <a:rPr lang="en-US" dirty="0" smtClean="0"/>
              <a:t>.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940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b="1" smtClean="0"/>
              <a:t>Supervised Tutoring Referral </a:t>
            </a:r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400" smtClean="0"/>
              <a:t>Students are referred to enroll in the following supervised tutoring courses if the service indicated will assist them in achieving or reinforcing the learning objectives of this course: </a:t>
            </a:r>
          </a:p>
          <a:p>
            <a:pPr marL="800100" lvl="2" indent="0">
              <a:buFontTx/>
              <a:buNone/>
            </a:pPr>
            <a:endParaRPr lang="en-US" sz="1000" smtClean="0"/>
          </a:p>
          <a:p>
            <a:pPr marL="800100" lvl="2" indent="0">
              <a:buFontTx/>
              <a:buNone/>
            </a:pPr>
            <a:r>
              <a:rPr lang="en-US" sz="2000" smtClean="0"/>
              <a:t>IDS 198, Supervised Tutoring to receive tutoring in general computer applications in the Tech Mall; </a:t>
            </a:r>
          </a:p>
          <a:p>
            <a:pPr marL="800100" lvl="2" indent="0">
              <a:buFontTx/>
              <a:buNone/>
            </a:pPr>
            <a:endParaRPr lang="en-US" sz="1000" smtClean="0"/>
          </a:p>
          <a:p>
            <a:pPr marL="800100" lvl="2" indent="0">
              <a:buFontTx/>
              <a:buNone/>
            </a:pPr>
            <a:r>
              <a:rPr lang="en-US" sz="2000" smtClean="0"/>
              <a:t>English 198W, Supervised Tutoring for assistance in the English Writing Center (Room 70-119); and/or </a:t>
            </a:r>
          </a:p>
          <a:p>
            <a:pPr marL="800100" lvl="2" indent="0">
              <a:buFontTx/>
              <a:buNone/>
            </a:pPr>
            <a:endParaRPr lang="en-US" sz="1000" smtClean="0"/>
          </a:p>
          <a:p>
            <a:pPr marL="800100" lvl="2" indent="0">
              <a:buFontTx/>
              <a:buNone/>
            </a:pPr>
            <a:r>
              <a:rPr lang="en-US" sz="2000" smtClean="0"/>
              <a:t>IDS 198T, Supervised Tutoring to receive one-on-one tutoring in academic subjects in the Tutoring Center (Room 70-229, 644-7387). </a:t>
            </a:r>
          </a:p>
        </p:txBody>
      </p:sp>
    </p:spTree>
    <p:extLst>
      <p:ext uri="{BB962C8B-B14F-4D97-AF65-F5344CB8AC3E}">
        <p14:creationId xmlns:p14="http://schemas.microsoft.com/office/powerpoint/2010/main" val="4158101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Attendance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3657600"/>
          </a:xfrm>
        </p:spPr>
        <p:txBody>
          <a:bodyPr>
            <a:noAutofit/>
          </a:bodyPr>
          <a:lstStyle/>
          <a:p>
            <a:pPr lvl="2">
              <a:buFont typeface="Symbol" pitchFamily="18" charset="2"/>
              <a:buChar char="·"/>
              <a:defRPr/>
            </a:pPr>
            <a:r>
              <a:rPr lang="en-US" sz="3200" dirty="0" smtClean="0"/>
              <a:t>Regular attendance is mandatory - you may be dropped if you miss more than 6 hours of class (1 week).</a:t>
            </a:r>
          </a:p>
          <a:p>
            <a:pPr marL="914400" lvl="2" indent="0">
              <a:buFontTx/>
              <a:buNone/>
              <a:defRPr/>
            </a:pPr>
            <a:endParaRPr lang="en-US" sz="3200" dirty="0" smtClean="0"/>
          </a:p>
          <a:p>
            <a:pPr lvl="2">
              <a:buFont typeface="Symbol" pitchFamily="18" charset="2"/>
              <a:buChar char="·"/>
              <a:defRPr/>
            </a:pPr>
            <a:r>
              <a:rPr lang="en-US" sz="3200" dirty="0" smtClean="0"/>
              <a:t>You will not be dropped if you have not checked out of the laboratory!  This means you may receive an F!!!!</a:t>
            </a:r>
          </a:p>
        </p:txBody>
      </p:sp>
    </p:spTree>
    <p:extLst>
      <p:ext uri="{BB962C8B-B14F-4D97-AF65-F5344CB8AC3E}">
        <p14:creationId xmlns:p14="http://schemas.microsoft.com/office/powerpoint/2010/main" val="1937964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>
                <a:solidFill>
                  <a:schemeClr val="tx1"/>
                </a:solidFill>
              </a:rPr>
              <a:t>Academic Integrity Policy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3886200"/>
          </a:xfrm>
        </p:spPr>
        <p:txBody>
          <a:bodyPr/>
          <a:lstStyle/>
          <a:p>
            <a:pPr lvl="2">
              <a:buFont typeface="Symbol" pitchFamily="18" charset="2"/>
              <a:buChar char="·"/>
            </a:pPr>
            <a:r>
              <a:rPr lang="en-US" sz="3200" dirty="0" smtClean="0"/>
              <a:t>All work </a:t>
            </a:r>
            <a:r>
              <a:rPr lang="en-US" sz="3200" u="sng" dirty="0" smtClean="0"/>
              <a:t>must</a:t>
            </a:r>
            <a:r>
              <a:rPr lang="en-US" sz="3200" dirty="0" smtClean="0"/>
              <a:t> be your own!</a:t>
            </a:r>
          </a:p>
          <a:p>
            <a:pPr lvl="2">
              <a:buFont typeface="Symbol" pitchFamily="18" charset="2"/>
              <a:buChar char="·"/>
            </a:pPr>
            <a:r>
              <a:rPr lang="en-US" sz="3200" dirty="0" smtClean="0"/>
              <a:t>See college catalog for more information, as well as the </a:t>
            </a:r>
            <a:r>
              <a:rPr lang="en-US" sz="3200" dirty="0" err="1" smtClean="0"/>
              <a:t>Grossmont</a:t>
            </a:r>
            <a:r>
              <a:rPr lang="en-US" sz="3200" dirty="0" smtClean="0"/>
              <a:t> Chemistry Departments Academic integrity Policy.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35760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Disabled Students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772400" cy="4114800"/>
          </a:xfrm>
        </p:spPr>
        <p:txBody>
          <a:bodyPr/>
          <a:lstStyle/>
          <a:p>
            <a:r>
              <a:rPr lang="en-US" sz="2800" smtClean="0">
                <a:cs typeface="Times New Roman" pitchFamily="18" charset="0"/>
              </a:rPr>
              <a:t>Students with disabilities who may need accommodations in this class are encouraged to notify the instructor and contact Disabled Student Programs &amp; Services (DSPS) early in the semester so that reasonable accommodations may be implemented as soon as possible.  Students may contact DSP&amp;S in person in Room 110 or by telephone at (619) 644-7112 or (619) 644-7119 (TTY for deaf).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4010494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 smtClean="0"/>
              <a:t>Additional Information: 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848600" cy="54102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The maximum number of times a student may enroll in </a:t>
            </a:r>
            <a:r>
              <a:rPr lang="en-US" sz="2800" dirty="0" smtClean="0"/>
              <a:t>the </a:t>
            </a:r>
            <a:r>
              <a:rPr lang="en-US" sz="2800" dirty="0"/>
              <a:t>same credit course is </a:t>
            </a:r>
            <a:r>
              <a:rPr lang="en-US" sz="2800" b="1" dirty="0"/>
              <a:t>three times</a:t>
            </a:r>
            <a:r>
              <a:rPr lang="en-US" sz="2800" dirty="0" smtClean="0"/>
              <a:t>.</a:t>
            </a:r>
          </a:p>
          <a:p>
            <a:pPr lvl="1">
              <a:spcAft>
                <a:spcPts val="1200"/>
              </a:spcAft>
              <a:defRPr/>
            </a:pPr>
            <a:r>
              <a:rPr lang="en-US" sz="2200" dirty="0" smtClean="0"/>
              <a:t>A </a:t>
            </a:r>
            <a:r>
              <a:rPr lang="en-US" sz="2200" dirty="0"/>
              <a:t>student, through a combination of substandard grades (D or F) and withdrawals on their student record, may only take a class three times. </a:t>
            </a:r>
          </a:p>
          <a:p>
            <a:pPr lvl="1">
              <a:spcAft>
                <a:spcPts val="1200"/>
              </a:spcAft>
              <a:defRPr/>
            </a:pPr>
            <a:r>
              <a:rPr lang="en-US" sz="2200" dirty="0" smtClean="0"/>
              <a:t>If </a:t>
            </a:r>
            <a:r>
              <a:rPr lang="en-US" sz="2200" dirty="0"/>
              <a:t>a student, through a combination of substandard grades (D or F) and withdrawals, wishes to take a class for the fourth time, they must submit a petition to the Admissions and Records Office. Petitions will only be approved based on </a:t>
            </a:r>
            <a:r>
              <a:rPr lang="en-US" sz="2200" dirty="0" smtClean="0"/>
              <a:t>extenuating circumstances</a:t>
            </a:r>
            <a:r>
              <a:rPr lang="en-US" sz="2200" dirty="0"/>
              <a:t>. </a:t>
            </a:r>
          </a:p>
          <a:p>
            <a:pPr lvl="1">
              <a:defRPr/>
            </a:pPr>
            <a:r>
              <a:rPr lang="en-US" sz="2200" dirty="0" smtClean="0"/>
              <a:t>Military </a:t>
            </a:r>
            <a:r>
              <a:rPr lang="en-US" sz="2200" dirty="0"/>
              <a:t>Withdrawals do not count in terms of repetition restrictions, nor do withdrawals that occur due to fire, flood </a:t>
            </a:r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endParaRPr lang="en-US" sz="2000" dirty="0"/>
          </a:p>
          <a:p>
            <a:pPr marL="0" indent="0">
              <a:buFontTx/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81774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Chemistry Tutoring</a:t>
            </a:r>
            <a:endParaRPr lang="en-US" dirty="0" smtClean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5105400"/>
          </a:xfrm>
        </p:spPr>
        <p:txBody>
          <a:bodyPr/>
          <a:lstStyle/>
          <a:p>
            <a:r>
              <a:rPr lang="en-US" sz="2400" dirty="0" smtClean="0"/>
              <a:t>Peer tutoring will be available in the Science Learning Center (30-252). </a:t>
            </a:r>
          </a:p>
          <a:p>
            <a:pPr lvl="1"/>
            <a:r>
              <a:rPr lang="en-US" sz="2000" dirty="0" smtClean="0"/>
              <a:t>Please note this tutoring is to ask specific questions on homework or labs</a:t>
            </a:r>
          </a:p>
          <a:p>
            <a:pPr lvl="1"/>
            <a:r>
              <a:rPr lang="en-US" sz="2000" dirty="0" smtClean="0"/>
              <a:t>It is not to get the material lectured on or re-lectured on.</a:t>
            </a:r>
          </a:p>
          <a:p>
            <a:pPr lvl="1"/>
            <a:r>
              <a:rPr lang="en-US" sz="2000" dirty="0" smtClean="0"/>
              <a:t>Bring chemistry notes for tutoring in SLC so that the tutors have an idea of what has been covered and at what level.</a:t>
            </a:r>
          </a:p>
          <a:p>
            <a:r>
              <a:rPr lang="en-US" sz="2400" dirty="0" smtClean="0"/>
              <a:t>Chemistry tutoring is also available on the second floor of the library. </a:t>
            </a:r>
          </a:p>
          <a:p>
            <a:pPr lvl="1"/>
            <a:r>
              <a:rPr lang="en-US" sz="2000" dirty="0" smtClean="0"/>
              <a:t>2 hrs. free tutoring per week/ per class up to 5 hours of tutoring a week</a:t>
            </a:r>
          </a:p>
          <a:p>
            <a:r>
              <a:rPr lang="en-US" sz="2400" dirty="0" smtClean="0"/>
              <a:t>You can also come to the instructor’s office hour to get help on your chemistry.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7413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28600" y="152400"/>
            <a:ext cx="8686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u="none" dirty="0">
                <a:solidFill>
                  <a:schemeClr val="tx1"/>
                </a:solidFill>
              </a:rPr>
              <a:t>	</a:t>
            </a:r>
            <a:r>
              <a:rPr lang="en-US" sz="4000" dirty="0"/>
              <a:t>Class Schedule</a:t>
            </a:r>
            <a:endParaRPr lang="en-US" sz="4000" u="non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Lecture</a:t>
            </a:r>
          </a:p>
          <a:p>
            <a:pPr lvl="1">
              <a:defRPr/>
            </a:pPr>
            <a:r>
              <a:rPr lang="en-US" dirty="0" smtClean="0">
                <a:latin typeface="+mj-lt"/>
              </a:rPr>
              <a:t>Monday and Wednesday 5: 30 PM – 6:45 PM </a:t>
            </a:r>
          </a:p>
          <a:p>
            <a:pPr lvl="1">
              <a:defRPr/>
            </a:pPr>
            <a:r>
              <a:rPr lang="en-US" dirty="0" smtClean="0">
                <a:latin typeface="+mj-lt"/>
                <a:ea typeface="Times New Roman"/>
              </a:rPr>
              <a:t>Bldg. 30, Room 242</a:t>
            </a:r>
            <a:endParaRPr lang="en-US" dirty="0" smtClean="0">
              <a:latin typeface="+mj-lt"/>
            </a:endParaRPr>
          </a:p>
          <a:p>
            <a:pPr>
              <a:defRPr/>
            </a:pPr>
            <a:r>
              <a:rPr lang="en-US" dirty="0" smtClean="0"/>
              <a:t>Lab</a:t>
            </a:r>
          </a:p>
          <a:p>
            <a:pPr lvl="1">
              <a:defRPr/>
            </a:pPr>
            <a:r>
              <a:rPr lang="en-US" dirty="0"/>
              <a:t>Monday </a:t>
            </a:r>
            <a:r>
              <a:rPr lang="en-US" dirty="0" smtClean="0"/>
              <a:t>( Sec:2515) and </a:t>
            </a:r>
            <a:r>
              <a:rPr lang="en-US" dirty="0"/>
              <a:t>Wednesday </a:t>
            </a:r>
            <a:r>
              <a:rPr lang="en-US" dirty="0" smtClean="0"/>
              <a:t>(2516)     7:00 PM - 10:00 PM</a:t>
            </a:r>
          </a:p>
          <a:p>
            <a:pPr lvl="1">
              <a:defRPr/>
            </a:pPr>
            <a:r>
              <a:rPr lang="en-US" dirty="0" smtClean="0"/>
              <a:t>Bldg. 30, Room 222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60411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Studying Chemistry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curious</a:t>
            </a:r>
          </a:p>
          <a:p>
            <a:r>
              <a:rPr lang="en-US" dirty="0" smtClean="0"/>
              <a:t>Learn vocabulary (and nomenclature)</a:t>
            </a:r>
          </a:p>
          <a:p>
            <a:r>
              <a:rPr lang="en-US" dirty="0" smtClean="0"/>
              <a:t>Keep current in the class.  Don’t wait for a test</a:t>
            </a:r>
          </a:p>
          <a:p>
            <a:r>
              <a:rPr lang="en-US" dirty="0" smtClean="0"/>
              <a:t>Form a study group</a:t>
            </a:r>
          </a:p>
          <a:p>
            <a:r>
              <a:rPr lang="en-US" dirty="0" smtClean="0"/>
              <a:t>Do problems again and again!!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618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+mj-ea"/>
                <a:cs typeface="+mj-cs"/>
              </a:rPr>
              <a:t>Chapter 1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90800" y="2819400"/>
            <a:ext cx="6019800" cy="914400"/>
          </a:xfrm>
        </p:spPr>
        <p:txBody>
          <a:bodyPr/>
          <a:lstStyle/>
          <a:p>
            <a:pPr>
              <a:buFont typeface="Geneva" charset="0"/>
              <a:buNone/>
            </a:pPr>
            <a:r>
              <a:rPr lang="en-US" sz="4800" smtClean="0">
                <a:solidFill>
                  <a:srgbClr val="5C798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Organic Chemistry</a:t>
            </a:r>
            <a:endParaRPr lang="en-US" sz="4400" smtClean="0"/>
          </a:p>
        </p:txBody>
      </p:sp>
      <p:pic>
        <p:nvPicPr>
          <p:cNvPr id="1536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495800"/>
            <a:ext cx="22860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371600"/>
            <a:ext cx="2163763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19200"/>
            <a:ext cx="22098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76600"/>
            <a:ext cx="19812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114800"/>
            <a:ext cx="2286000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2301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+mj-ea"/>
                <a:cs typeface="+mj-cs"/>
              </a:rPr>
              <a:t>Organic Chemistry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Geneva"/>
              <a:buChar char="•"/>
              <a:defRPr/>
            </a:pPr>
            <a:r>
              <a:rPr lang="en-US" dirty="0" smtClean="0">
                <a:solidFill>
                  <a:srgbClr val="4A82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Organic chemistry:</a:t>
            </a:r>
            <a:r>
              <a:rPr lang="en-US" dirty="0" smtClean="0">
                <a:ea typeface="+mn-ea"/>
                <a:cs typeface="+mn-cs"/>
              </a:rPr>
              <a:t> the study of the compounds of carbon</a:t>
            </a:r>
          </a:p>
          <a:p>
            <a:pPr lvl="1">
              <a:defRPr/>
            </a:pPr>
            <a:r>
              <a:rPr lang="en-US" dirty="0" smtClean="0">
                <a:ea typeface="ＭＳ Ｐゴシック" charset="-128"/>
              </a:rPr>
              <a:t>organic compounds are made up of carbon and only a few other elements</a:t>
            </a:r>
          </a:p>
          <a:p>
            <a:pPr lvl="1">
              <a:defRPr/>
            </a:pPr>
            <a:r>
              <a:rPr lang="en-US" dirty="0" smtClean="0">
                <a:ea typeface="ＭＳ Ｐゴシック" charset="-128"/>
              </a:rPr>
              <a:t>chief among these are hydrogen, oxygen, and nitrogen</a:t>
            </a:r>
          </a:p>
          <a:p>
            <a:pPr lvl="1">
              <a:defRPr/>
            </a:pPr>
            <a:r>
              <a:rPr lang="en-US" dirty="0" smtClean="0">
                <a:ea typeface="ＭＳ Ｐゴシック" charset="-128"/>
              </a:rPr>
              <a:t>also present are sulfur, phosphorus</a:t>
            </a:r>
            <a:r>
              <a:rPr lang="en-US" smtClean="0">
                <a:ea typeface="ＭＳ Ｐゴシック" charset="-128"/>
              </a:rPr>
              <a:t>, and halogens </a:t>
            </a:r>
            <a:r>
              <a:rPr lang="en-US" dirty="0" smtClean="0">
                <a:ea typeface="ＭＳ Ｐゴシック" charset="-128"/>
              </a:rPr>
              <a:t>(fluorine, chlorine, bromine, or iodine)</a:t>
            </a:r>
          </a:p>
        </p:txBody>
      </p:sp>
    </p:spTree>
    <p:extLst>
      <p:ext uri="{BB962C8B-B14F-4D97-AF65-F5344CB8AC3E}">
        <p14:creationId xmlns:p14="http://schemas.microsoft.com/office/powerpoint/2010/main" val="2480330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Organic Chemistry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Why is organic chemistry a separate discipline within chemistry?</a:t>
            </a:r>
          </a:p>
          <a:p>
            <a:r>
              <a:rPr lang="en-US" dirty="0" smtClean="0">
                <a:solidFill>
                  <a:srgbClr val="4A829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historical:</a:t>
            </a:r>
            <a:r>
              <a:rPr lang="en-US" dirty="0" smtClean="0"/>
              <a:t> scientists at one time believed that a “vital force” present in living organisms was necessary to produce an organic compound</a:t>
            </a:r>
          </a:p>
          <a:p>
            <a:pPr lvl="1"/>
            <a:r>
              <a:rPr lang="en-US" dirty="0" smtClean="0"/>
              <a:t>the experiment of </a:t>
            </a:r>
            <a:r>
              <a:rPr lang="en-US" dirty="0" err="1" smtClean="0"/>
              <a:t>Wöhler</a:t>
            </a:r>
            <a:r>
              <a:rPr lang="en-US" dirty="0" smtClean="0"/>
              <a:t> in 1828 was the first in a series of experiments that led to the demise of the vital force theory</a:t>
            </a:r>
          </a:p>
        </p:txBody>
      </p:sp>
      <p:pic>
        <p:nvPicPr>
          <p:cNvPr id="1741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257800"/>
            <a:ext cx="6477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39774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+mj-ea"/>
                <a:cs typeface="+mj-cs"/>
              </a:rPr>
              <a:t>Organic Chemistry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4A829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sheer number of organic compounds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chemists have discovered or made over 10 million organic compounds and an estimated 100,000 new ones are discovered or made each year</a:t>
            </a:r>
          </a:p>
          <a:p>
            <a:pPr lvl="1"/>
            <a:r>
              <a:rPr lang="en-US" dirty="0" smtClean="0"/>
              <a:t>by comparison, chemists have discovered or made an estimated 1.7 million inorganic compounds</a:t>
            </a:r>
          </a:p>
          <a:p>
            <a:pPr lvl="1"/>
            <a:r>
              <a:rPr lang="en-US" dirty="0" smtClean="0"/>
              <a:t>thus, approximately 85% of all known compounds are organic</a:t>
            </a:r>
          </a:p>
          <a:p>
            <a:r>
              <a:rPr lang="en-US" dirty="0" smtClean="0">
                <a:solidFill>
                  <a:srgbClr val="4A829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link to biochemistry</a:t>
            </a:r>
            <a:endParaRPr lang="en-US" dirty="0" smtClean="0"/>
          </a:p>
          <a:p>
            <a:pPr lvl="1"/>
            <a:r>
              <a:rPr lang="en-US" dirty="0" smtClean="0"/>
              <a:t>carbohydrates, lipids, proteins, enzymes, nucleic acids, hormones, vitamins, and almost all other chemicals in living systems are organic compounds</a:t>
            </a:r>
          </a:p>
        </p:txBody>
      </p:sp>
    </p:spTree>
    <p:extLst>
      <p:ext uri="{BB962C8B-B14F-4D97-AF65-F5344CB8AC3E}">
        <p14:creationId xmlns:p14="http://schemas.microsoft.com/office/powerpoint/2010/main" val="17684756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Interesting Organic Compou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3" y="66675"/>
            <a:ext cx="5019675" cy="672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77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+mj-ea"/>
                <a:cs typeface="+mj-cs"/>
              </a:rPr>
              <a:t>Organic Chemistry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229600" cy="4525963"/>
          </a:xfrm>
        </p:spPr>
        <p:txBody>
          <a:bodyPr/>
          <a:lstStyle/>
          <a:p>
            <a:pPr lvl="1"/>
            <a:r>
              <a:rPr lang="en-US" dirty="0" smtClean="0"/>
              <a:t>a comparison of organic and inorganic compounds</a:t>
            </a:r>
          </a:p>
        </p:txBody>
      </p:sp>
      <p:pic>
        <p:nvPicPr>
          <p:cNvPr id="2048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02363"/>
            <a:ext cx="8534400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00265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620000" cy="762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smtClean="0">
                <a:ea typeface="+mj-ea"/>
                <a:cs typeface="+mj-cs"/>
              </a:rPr>
              <a:t>Where do we obtain organic compounds?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8839200" cy="5105400"/>
          </a:xfrm>
        </p:spPr>
        <p:txBody>
          <a:bodyPr/>
          <a:lstStyle/>
          <a:p>
            <a:r>
              <a:rPr lang="en-US" smtClean="0">
                <a:solidFill>
                  <a:srgbClr val="4A829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Isolation from nature</a:t>
            </a:r>
            <a:r>
              <a:rPr lang="en-US" smtClean="0"/>
              <a:t> </a:t>
            </a:r>
          </a:p>
          <a:p>
            <a:pPr lvl="1"/>
            <a:r>
              <a:rPr lang="en-US" smtClean="0"/>
              <a:t>Living organisms are “chemical factories” (biosynthesis)</a:t>
            </a:r>
          </a:p>
          <a:p>
            <a:pPr lvl="1"/>
            <a:r>
              <a:rPr lang="en-US" smtClean="0"/>
              <a:t>Natural gas, petroleum and coal</a:t>
            </a:r>
          </a:p>
          <a:p>
            <a:r>
              <a:rPr lang="en-US" smtClean="0">
                <a:solidFill>
                  <a:srgbClr val="4A829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Synthesis in the laboratory</a:t>
            </a:r>
            <a:endParaRPr lang="en-US" smtClean="0"/>
          </a:p>
          <a:p>
            <a:pPr lvl="1"/>
            <a:r>
              <a:rPr lang="en-US" smtClean="0"/>
              <a:t>There are few natural organic compounds that chemists can’t synthesize in a laboratory</a:t>
            </a:r>
          </a:p>
          <a:p>
            <a:pPr lvl="1"/>
            <a:r>
              <a:rPr lang="en-US" smtClean="0"/>
              <a:t>Organic chemists also synthesize compounds that are not found in nature (the majority of the &gt; 10 million known organic compounds are not found in nature)</a:t>
            </a:r>
          </a:p>
        </p:txBody>
      </p:sp>
    </p:spTree>
    <p:extLst>
      <p:ext uri="{BB962C8B-B14F-4D97-AF65-F5344CB8AC3E}">
        <p14:creationId xmlns:p14="http://schemas.microsoft.com/office/powerpoint/2010/main" val="279192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smtClean="0">
                <a:ea typeface="+mj-ea"/>
                <a:cs typeface="+mj-cs"/>
              </a:rPr>
              <a:t>Molecular Polarity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Recall that a covalent bond can either be polar (if electronegativity difference ≥ 0.5) or nonpolar</a:t>
            </a:r>
          </a:p>
          <a:p>
            <a:pPr>
              <a:buFont typeface="Geneva" charset="0"/>
              <a:buNone/>
            </a:pPr>
            <a:r>
              <a:rPr lang="en-US" smtClean="0"/>
              <a:t>	Examples:  C-H is nonpolar, C-O is polar</a:t>
            </a:r>
          </a:p>
          <a:p>
            <a:r>
              <a:rPr lang="en-US" smtClean="0"/>
              <a:t>However, molecular polarity is primarily based on shape:</a:t>
            </a:r>
          </a:p>
          <a:p>
            <a:pPr>
              <a:buFont typeface="Geneva" charset="0"/>
              <a:buNone/>
            </a:pPr>
            <a:r>
              <a:rPr lang="en-US" smtClean="0"/>
              <a:t>	- Symmetrical molecules are nonpolar</a:t>
            </a:r>
          </a:p>
          <a:p>
            <a:pPr>
              <a:buFont typeface="Geneva" charset="0"/>
              <a:buNone/>
            </a:pPr>
            <a:r>
              <a:rPr lang="en-US" smtClean="0"/>
              <a:t>	- Nonsymmetrical molecules are polar if:</a:t>
            </a:r>
          </a:p>
          <a:p>
            <a:pPr>
              <a:buFont typeface="Geneva" charset="0"/>
              <a:buNone/>
            </a:pPr>
            <a:r>
              <a:rPr lang="en-US" smtClean="0"/>
              <a:t>		- there is at least one lone pair on central atom</a:t>
            </a:r>
          </a:p>
          <a:p>
            <a:pPr>
              <a:buFont typeface="Geneva" charset="0"/>
              <a:buNone/>
            </a:pPr>
            <a:r>
              <a:rPr lang="en-US" smtClean="0"/>
              <a:t>		- or, there is at least one polar bond</a:t>
            </a:r>
          </a:p>
          <a:p>
            <a:pPr>
              <a:buFont typeface="Geneva" charset="0"/>
              <a:buNone/>
            </a:pPr>
            <a:r>
              <a:rPr lang="en-US" smtClean="0"/>
              <a:t>	Examples:  CCl</a:t>
            </a:r>
            <a:r>
              <a:rPr lang="en-US" baseline="-25000" smtClean="0"/>
              <a:t>4</a:t>
            </a:r>
            <a:r>
              <a:rPr lang="en-US" smtClean="0"/>
              <a:t> is nonpolar, CHCl</a:t>
            </a:r>
            <a:r>
              <a:rPr lang="en-US" baseline="-25000" smtClean="0"/>
              <a:t>3</a:t>
            </a:r>
            <a:r>
              <a:rPr lang="en-US" smtClean="0"/>
              <a:t> is polar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556729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3555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52400"/>
            <a:ext cx="8686800" cy="5632450"/>
          </a:xfrm>
          <a:noFill/>
        </p:spPr>
      </p:pic>
    </p:spTree>
    <p:extLst>
      <p:ext uri="{BB962C8B-B14F-4D97-AF65-F5344CB8AC3E}">
        <p14:creationId xmlns:p14="http://schemas.microsoft.com/office/powerpoint/2010/main" val="4088033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371383"/>
            <a:ext cx="41575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Fall  2013 Schedule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574"/>
              </p:ext>
            </p:extLst>
          </p:nvPr>
        </p:nvGraphicFramePr>
        <p:xfrm>
          <a:off x="838200" y="1295400"/>
          <a:ext cx="7591425" cy="4840288"/>
        </p:xfrm>
        <a:graphic>
          <a:graphicData uri="http://schemas.openxmlformats.org/drawingml/2006/table">
            <a:tbl>
              <a:tblPr/>
              <a:tblGrid>
                <a:gridCol w="758825"/>
                <a:gridCol w="1423987"/>
                <a:gridCol w="1422400"/>
                <a:gridCol w="1281113"/>
                <a:gridCol w="1376362"/>
                <a:gridCol w="1328738"/>
              </a:tblGrid>
              <a:tr h="182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Monday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Tuesday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Wednesday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Thursday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Friday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9:00 am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9:30 am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10:00 am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Office Hour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(10:00 -12:00)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Office Hour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(10:00 -12:00)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10:30 am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11:00 am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11:30 am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12::00 pm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12:30 pm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1:00 pm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Office Hour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(1:00 -2:00)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Office Hour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(1:00 -2:00)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1:30 pm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2:00 pm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General Chemistry 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Lab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(2:00 -4:55)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30-240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General Chemistry 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Lab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(2:00 -4:55)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30-240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2:30 pm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3:00 pm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General Chemistry 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Lecture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(3:00 -4:15)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30-242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General Chemistry 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Lecture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(3:00 -4:15)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30-242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3:30 pm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4:00 pm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4:30 pm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5:00 pm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5:30 pm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Intro Organic &amp; Biochemistry Lecture (5:30 -6:45)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55-523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Intro Organic &amp; Biochemistry Lecture (5:30 -6:45)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55-523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6:00 pm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6:45 pm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7:00 pm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Intro Organic &amp; Biochemistry Lab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Section 2515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30-222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Intro Organic &amp; Biochemistry Lab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Section 2516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30-222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8:00 pm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9:00 pm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10:00 pm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37" marR="5693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2690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9100" y="15240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n-US" sz="4400" dirty="0" smtClean="0">
                <a:ea typeface="+mj-ea"/>
                <a:cs typeface="+mj-cs"/>
              </a:rPr>
              <a:t>Intermolecular Forces</a:t>
            </a:r>
          </a:p>
        </p:txBody>
      </p:sp>
      <p:pic>
        <p:nvPicPr>
          <p:cNvPr id="24579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1143000"/>
            <a:ext cx="3581400" cy="1541462"/>
          </a:xfrm>
          <a:noFill/>
        </p:spPr>
      </p:pic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304800" y="2895600"/>
            <a:ext cx="845820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1700" dirty="0">
                <a:latin typeface="Helvetica" charset="0"/>
              </a:rPr>
              <a:t>Forces holding one molecule to another in a substance.</a:t>
            </a:r>
          </a:p>
          <a:p>
            <a:pPr>
              <a:buFontTx/>
              <a:buChar char="•"/>
            </a:pPr>
            <a:endParaRPr lang="en-US" sz="1700" dirty="0">
              <a:latin typeface="Helvetica" charset="0"/>
            </a:endParaRPr>
          </a:p>
          <a:p>
            <a:pPr>
              <a:buFontTx/>
              <a:buChar char="•"/>
            </a:pPr>
            <a:r>
              <a:rPr lang="en-US" sz="1700" dirty="0">
                <a:latin typeface="Helvetica" charset="0"/>
              </a:rPr>
              <a:t>Electrostatic in nature, they arise from the interaction between positively and negatively charged species. (They are the sum of both attractive and repulsive components)</a:t>
            </a:r>
          </a:p>
          <a:p>
            <a:pPr lvl="1">
              <a:buFontTx/>
              <a:buChar char="•"/>
            </a:pPr>
            <a:endParaRPr lang="en-US" sz="1700" dirty="0">
              <a:latin typeface="Helvetica" charset="0"/>
            </a:endParaRPr>
          </a:p>
          <a:p>
            <a:pPr lvl="1">
              <a:buFontTx/>
              <a:buChar char="•"/>
            </a:pPr>
            <a:r>
              <a:rPr lang="en-US" sz="1700" dirty="0">
                <a:latin typeface="Helvetica" charset="0"/>
              </a:rPr>
              <a:t>The attractions between molecules are not nearly as strong as the </a:t>
            </a:r>
            <a:r>
              <a:rPr lang="en-US" sz="1700" b="1" dirty="0" err="1">
                <a:latin typeface="Helvetica" charset="0"/>
              </a:rPr>
              <a:t>intramolecular</a:t>
            </a:r>
            <a:r>
              <a:rPr lang="en-US" sz="1700" b="1" dirty="0">
                <a:latin typeface="Helvetica" charset="0"/>
              </a:rPr>
              <a:t> attractions </a:t>
            </a:r>
            <a:r>
              <a:rPr lang="en-US" sz="1700" dirty="0">
                <a:latin typeface="Helvetica" charset="0"/>
              </a:rPr>
              <a:t>that hold compounds together.</a:t>
            </a:r>
          </a:p>
          <a:p>
            <a:pPr lvl="1">
              <a:buFontTx/>
              <a:buChar char="•"/>
            </a:pPr>
            <a:endParaRPr lang="en-US" sz="1700" dirty="0">
              <a:latin typeface="Helvetica" charset="0"/>
            </a:endParaRPr>
          </a:p>
          <a:p>
            <a:pPr lvl="1">
              <a:buFontTx/>
              <a:buChar char="•"/>
            </a:pPr>
            <a:r>
              <a:rPr lang="en-US" sz="1700" dirty="0">
                <a:latin typeface="Helvetica" charset="0"/>
              </a:rPr>
              <a:t>They are, however, strong enough to control physical properties such as boiling and melting points, vapor pressures, and viscosities.</a:t>
            </a:r>
          </a:p>
          <a:p>
            <a:pPr lvl="1">
              <a:buFontTx/>
              <a:buChar char="•"/>
            </a:pPr>
            <a:endParaRPr lang="en-US" sz="1700" dirty="0">
              <a:latin typeface="Helvetica" charset="0"/>
            </a:endParaRPr>
          </a:p>
          <a:p>
            <a:pPr lvl="1">
              <a:buFontTx/>
              <a:buChar char="•"/>
            </a:pPr>
            <a:r>
              <a:rPr lang="en-US" sz="1700" dirty="0">
                <a:latin typeface="Helvetica" charset="0"/>
              </a:rPr>
              <a:t>These intermolecular forces as a group are referred to as </a:t>
            </a:r>
            <a:r>
              <a:rPr lang="en-US" sz="1700" b="1" dirty="0">
                <a:latin typeface="Helvetica" charset="0"/>
              </a:rPr>
              <a:t>van der Waals forces.</a:t>
            </a:r>
          </a:p>
        </p:txBody>
      </p:sp>
    </p:spTree>
    <p:extLst>
      <p:ext uri="{BB962C8B-B14F-4D97-AF65-F5344CB8AC3E}">
        <p14:creationId xmlns:p14="http://schemas.microsoft.com/office/powerpoint/2010/main" val="33538585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9636" name="Rectangle 2"/>
          <p:cNvSpPr>
            <a:spLocks noChangeArrowheads="1"/>
          </p:cNvSpPr>
          <p:nvPr/>
        </p:nvSpPr>
        <p:spPr bwMode="auto">
          <a:xfrm>
            <a:off x="457200" y="198438"/>
            <a:ext cx="8229600" cy="8429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Helvetica" charset="0"/>
                <a:ea typeface="+mn-ea"/>
              </a:rPr>
              <a:t>Dispersion Forces</a:t>
            </a:r>
          </a:p>
        </p:txBody>
      </p:sp>
      <p:sp>
        <p:nvSpPr>
          <p:cNvPr id="25605" name="Rectangle 3"/>
          <p:cNvSpPr txBox="1">
            <a:spLocks noChangeArrowheads="1"/>
          </p:cNvSpPr>
          <p:nvPr/>
        </p:nvSpPr>
        <p:spPr bwMode="auto">
          <a:xfrm>
            <a:off x="228600" y="1143000"/>
            <a:ext cx="4178300" cy="34496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just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dirty="0">
                <a:latin typeface="Times New Roman" pitchFamily="18" charset="0"/>
              </a:rPr>
              <a:t>Dispersion forces, or London forces, are the result of a temporary dipole.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dirty="0">
                <a:latin typeface="Times New Roman" pitchFamily="18" charset="0"/>
              </a:rPr>
              <a:t>Electrons are constantly shifting and a region may become temporarily electron poor and slightly positive while another region becomes slightly negative.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dirty="0">
                <a:latin typeface="Times New Roman" pitchFamily="18" charset="0"/>
              </a:rPr>
              <a:t>This creates a temporary dipole and two molecules with temporary dipoles are attracted to each other.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en-US" dirty="0">
              <a:latin typeface="Times New Roman" pitchFamily="18" charset="0"/>
            </a:endParaRPr>
          </a:p>
        </p:txBody>
      </p:sp>
      <p:pic>
        <p:nvPicPr>
          <p:cNvPr id="25606" name="Picture 4" descr="fg13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9" b="3625"/>
          <a:stretch>
            <a:fillRect/>
          </a:stretch>
        </p:blipFill>
        <p:spPr bwMode="auto">
          <a:xfrm>
            <a:off x="5105400" y="1676400"/>
            <a:ext cx="3124200" cy="411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5607" name="TextBox 9"/>
          <p:cNvSpPr txBox="1">
            <a:spLocks noChangeArrowheads="1"/>
          </p:cNvSpPr>
          <p:nvPr/>
        </p:nvSpPr>
        <p:spPr bwMode="auto">
          <a:xfrm>
            <a:off x="5410200" y="1066800"/>
            <a:ext cx="2857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 dirty="0">
                <a:latin typeface="Times New Roman" pitchFamily="18" charset="0"/>
              </a:rPr>
              <a:t>Nonpolar interactions</a:t>
            </a:r>
          </a:p>
        </p:txBody>
      </p:sp>
    </p:spTree>
    <p:extLst>
      <p:ext uri="{BB962C8B-B14F-4D97-AF65-F5344CB8AC3E}">
        <p14:creationId xmlns:p14="http://schemas.microsoft.com/office/powerpoint/2010/main" val="21304557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>
              <a:defRPr/>
            </a:pPr>
            <a:r>
              <a:rPr lang="en-US" sz="4400" smtClean="0">
                <a:ea typeface="+mj-ea"/>
                <a:cs typeface="+mj-cs"/>
              </a:rPr>
              <a:t>London Dispersion Forces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/>
            <a:r>
              <a:rPr lang="en-US" sz="2000" b="0" dirty="0" smtClean="0"/>
              <a:t>These forces are present in </a:t>
            </a:r>
            <a:r>
              <a:rPr lang="en-US" sz="2000" b="0" i="1" dirty="0" smtClean="0"/>
              <a:t>all</a:t>
            </a:r>
            <a:r>
              <a:rPr lang="en-US" sz="2000" b="0" dirty="0" smtClean="0"/>
              <a:t> molecules, whether they are polar or nonpolar.  </a:t>
            </a:r>
          </a:p>
          <a:p>
            <a:pPr lvl="1"/>
            <a:r>
              <a:rPr lang="en-US" sz="2000" b="0" dirty="0" smtClean="0"/>
              <a:t>Dispersion forces, or London forces, are the result of a </a:t>
            </a:r>
            <a:r>
              <a:rPr lang="en-US" sz="2000" b="0" i="1" dirty="0" smtClean="0"/>
              <a:t>temporary dipole</a:t>
            </a:r>
            <a:r>
              <a:rPr lang="en-US" sz="2000" b="0" dirty="0" smtClean="0"/>
              <a:t>.</a:t>
            </a:r>
          </a:p>
          <a:p>
            <a:pPr lvl="1"/>
            <a:r>
              <a:rPr lang="en-US" sz="2000" b="0" dirty="0" smtClean="0"/>
              <a:t>Dispersion forces are the weakest intermolecular force</a:t>
            </a:r>
          </a:p>
          <a:p>
            <a:pPr lvl="1"/>
            <a:r>
              <a:rPr lang="en-US" sz="1800" b="0" dirty="0" smtClean="0"/>
              <a:t>The tendency of an electron cloud to distort in this way is called </a:t>
            </a:r>
            <a:r>
              <a:rPr lang="en-US" sz="1800" dirty="0" err="1" smtClean="0"/>
              <a:t>polarizability</a:t>
            </a:r>
            <a:r>
              <a:rPr lang="en-US" sz="1800" b="0" dirty="0" smtClean="0"/>
              <a:t>.</a:t>
            </a:r>
          </a:p>
          <a:p>
            <a:pPr lvl="1"/>
            <a:r>
              <a:rPr lang="en-US" sz="1800" b="0" dirty="0" smtClean="0"/>
              <a:t>London dispersion forces, or dispersion forces, are attractions between an instantaneous dipole and an induced dipole. </a:t>
            </a:r>
          </a:p>
          <a:p>
            <a:pPr lvl="1"/>
            <a:endParaRPr lang="en-US" sz="2000" b="0" dirty="0" smtClean="0"/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308475"/>
            <a:ext cx="10668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586984"/>
            <a:ext cx="2590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419600"/>
            <a:ext cx="19446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680" y="4564062"/>
            <a:ext cx="4054475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0524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n-US" sz="4400" dirty="0" smtClean="0">
                <a:ea typeface="+mj-ea"/>
                <a:cs typeface="+mj-cs"/>
              </a:rPr>
              <a:t>Dipole-dipole interactions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0896" y="1066800"/>
            <a:ext cx="8229600" cy="4525963"/>
          </a:xfrm>
        </p:spPr>
        <p:txBody>
          <a:bodyPr/>
          <a:lstStyle/>
          <a:p>
            <a:pPr lvl="1"/>
            <a:r>
              <a:rPr lang="en-US" sz="2000" b="0" dirty="0" smtClean="0"/>
              <a:t>Polar molecules have a permanent dipole. </a:t>
            </a:r>
          </a:p>
          <a:p>
            <a:pPr lvl="1"/>
            <a:r>
              <a:rPr lang="en-US" sz="2000" b="0" dirty="0" smtClean="0"/>
              <a:t>The oppositely charged ends of polar molecules are attracted to each other, this is the </a:t>
            </a:r>
            <a:r>
              <a:rPr lang="en-US" sz="2000" dirty="0" smtClean="0"/>
              <a:t>dipole force</a:t>
            </a:r>
            <a:r>
              <a:rPr lang="en-US" sz="2000" b="0" dirty="0" smtClean="0"/>
              <a:t>. </a:t>
            </a:r>
          </a:p>
          <a:p>
            <a:pPr lvl="1"/>
            <a:r>
              <a:rPr lang="en-US" sz="2000" b="0" dirty="0" smtClean="0"/>
              <a:t>Dipole forces are stronger  than dispersion forces. </a:t>
            </a:r>
          </a:p>
          <a:p>
            <a:pPr lvl="1"/>
            <a:r>
              <a:rPr lang="en-US" sz="2000" b="0" dirty="0" smtClean="0"/>
              <a:t>The strength of a dipole force is typically 10% of a covalent bond’s strength.</a:t>
            </a:r>
          </a:p>
          <a:p>
            <a:pPr lvl="1"/>
            <a:r>
              <a:rPr lang="en-US" sz="2000" b="0" dirty="0" smtClean="0"/>
              <a:t>These forces are only important when the molecules are close to each other.</a:t>
            </a:r>
          </a:p>
          <a:p>
            <a:pPr lvl="1"/>
            <a:endParaRPr lang="en-US" sz="2000" dirty="0" smtClean="0"/>
          </a:p>
        </p:txBody>
      </p:sp>
      <p:pic>
        <p:nvPicPr>
          <p:cNvPr id="27652" name="Picture 9" descr="11_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73"/>
          <a:stretch>
            <a:fillRect/>
          </a:stretch>
        </p:blipFill>
        <p:spPr bwMode="auto">
          <a:xfrm>
            <a:off x="298704" y="4114800"/>
            <a:ext cx="3657600" cy="232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672" y="4221955"/>
            <a:ext cx="46482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75936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n-US" sz="4400" dirty="0" smtClean="0">
                <a:ea typeface="+mj-ea"/>
                <a:cs typeface="+mj-cs"/>
              </a:rPr>
              <a:t>Hydrogen Bonds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lvl="1"/>
            <a:r>
              <a:rPr lang="en-US" sz="2400" b="0" dirty="0" smtClean="0"/>
              <a:t>are a special type of dipole attraction. The stronger of the three</a:t>
            </a:r>
          </a:p>
          <a:p>
            <a:pPr lvl="1"/>
            <a:r>
              <a:rPr lang="en-US" sz="2400" b="0" dirty="0" smtClean="0"/>
              <a:t>Hydrogen bonds are present when a molecule has an </a:t>
            </a:r>
          </a:p>
          <a:p>
            <a:pPr lvl="1">
              <a:buFont typeface="Palatino" charset="0"/>
              <a:buNone/>
            </a:pPr>
            <a:r>
              <a:rPr lang="en-US" sz="2400" dirty="0" smtClean="0"/>
              <a:t>	N-H</a:t>
            </a:r>
            <a:r>
              <a:rPr lang="en-US" sz="2400" b="0" dirty="0" smtClean="0"/>
              <a:t>, </a:t>
            </a:r>
            <a:r>
              <a:rPr lang="en-US" sz="2400" dirty="0" smtClean="0"/>
              <a:t>O-H</a:t>
            </a:r>
            <a:r>
              <a:rPr lang="en-US" sz="2400" b="0" dirty="0" smtClean="0"/>
              <a:t>, or </a:t>
            </a:r>
            <a:r>
              <a:rPr lang="en-US" sz="2400" dirty="0" smtClean="0"/>
              <a:t>F-H</a:t>
            </a:r>
            <a:r>
              <a:rPr lang="en-US" sz="2400" b="0" dirty="0" smtClean="0"/>
              <a:t> bond.</a:t>
            </a:r>
          </a:p>
          <a:p>
            <a:pPr lvl="1"/>
            <a:r>
              <a:rPr lang="en-US" sz="2400" b="0" dirty="0" smtClean="0"/>
              <a:t>Hydrogen bonding arises in part from the high electronegativity of nitrogen, oxygen, and fluorine.</a:t>
            </a:r>
          </a:p>
          <a:p>
            <a:pPr>
              <a:buFont typeface="Geneva" charset="0"/>
              <a:buNone/>
            </a:pPr>
            <a:endParaRPr lang="en-US" dirty="0" smtClean="0"/>
          </a:p>
        </p:txBody>
      </p:sp>
      <p:pic>
        <p:nvPicPr>
          <p:cNvPr id="28676" name="Picture 4" descr="FG10_06-02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944" y="3810000"/>
            <a:ext cx="38862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50534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8610600" cy="259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>
                <a:cs typeface="Times New Roman" pitchFamily="18" charset="0"/>
              </a:rPr>
              <a:t>Hydrogen bonding arises in part from the high electronegativity of nitrogen, oxygen, and fluorine. 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cs typeface="Times New Roman" pitchFamily="18" charset="0"/>
              </a:rPr>
              <a:t>When hydrogen is bonded to one of those very electronegative elements, the hydrogen nucleus is exposed. (hydrogen </a:t>
            </a:r>
            <a:r>
              <a:rPr lang="en-US" sz="2000" dirty="0" smtClean="0"/>
              <a:t>nucleus becomes </a:t>
            </a:r>
            <a:r>
              <a:rPr lang="en-US" sz="2000" dirty="0" err="1" smtClean="0"/>
              <a:t>deshielded</a:t>
            </a:r>
            <a:r>
              <a:rPr lang="en-US" sz="2000" dirty="0" smtClean="0"/>
              <a:t>).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/>
              <a:t> The exposed proton acts as a very strong center of </a:t>
            </a:r>
            <a:r>
              <a:rPr lang="en-US" sz="2000" b="0" dirty="0" smtClean="0"/>
              <a:t>positive charge</a:t>
            </a:r>
            <a:r>
              <a:rPr lang="en-US" sz="2000" dirty="0" smtClean="0"/>
              <a:t>, creating a large bond dipole, attracting all the </a:t>
            </a:r>
            <a:r>
              <a:rPr lang="en-US" sz="2000" b="0" dirty="0" smtClean="0"/>
              <a:t>electron clouds </a:t>
            </a:r>
            <a:r>
              <a:rPr lang="en-US" sz="2000" dirty="0" smtClean="0"/>
              <a:t>from neighboring molecules (negative dipoles).</a:t>
            </a:r>
          </a:p>
          <a:p>
            <a:pPr algn="just">
              <a:lnSpc>
                <a:spcPct val="90000"/>
              </a:lnSpc>
            </a:pPr>
            <a:endParaRPr lang="en-US" sz="2000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000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0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72708" name="Rectangle 2"/>
          <p:cNvSpPr>
            <a:spLocks noChangeArrowheads="1"/>
          </p:cNvSpPr>
          <p:nvPr/>
        </p:nvSpPr>
        <p:spPr bwMode="auto">
          <a:xfrm>
            <a:off x="685800" y="76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800" b="1">
                <a:solidFill>
                  <a:srgbClr val="4A82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Hydrogen Bonds</a:t>
            </a:r>
            <a:endParaRPr lang="en-US" sz="4800" b="1" u="sng">
              <a:solidFill>
                <a:srgbClr val="4A829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charset="0"/>
            </a:endParaRPr>
          </a:p>
        </p:txBody>
      </p:sp>
      <p:sp>
        <p:nvSpPr>
          <p:cNvPr id="29701" name="Rectangle 3"/>
          <p:cNvSpPr>
            <a:spLocks noChangeArrowheads="1"/>
          </p:cNvSpPr>
          <p:nvPr/>
        </p:nvSpPr>
        <p:spPr bwMode="auto">
          <a:xfrm>
            <a:off x="228600" y="2057400"/>
            <a:ext cx="4648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rgbClr val="4A829D"/>
              </a:buClr>
              <a:buSzPct val="85000"/>
              <a:buFont typeface="Geneva" charset="0"/>
              <a:buChar char="•"/>
            </a:pPr>
            <a:endParaRPr lang="en-US" b="1">
              <a:latin typeface="Helvetica" charset="0"/>
              <a:cs typeface="Times New Roman" pitchFamily="18" charset="0"/>
            </a:endParaRPr>
          </a:p>
        </p:txBody>
      </p:sp>
      <p:pic>
        <p:nvPicPr>
          <p:cNvPr id="29702" name="Picture 7" descr="11_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0"/>
          <a:stretch>
            <a:fillRect/>
          </a:stretch>
        </p:blipFill>
        <p:spPr bwMode="auto">
          <a:xfrm>
            <a:off x="3124200" y="3581400"/>
            <a:ext cx="2971800" cy="291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9737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+mj-ea"/>
                <a:cs typeface="+mj-cs"/>
              </a:rPr>
              <a:t>Organic Structure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buFont typeface="Palatino" charset="0"/>
              <a:buNone/>
            </a:pPr>
            <a:r>
              <a:rPr lang="en-US" sz="2400" dirty="0" smtClean="0">
                <a:solidFill>
                  <a:srgbClr val="4A829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Representations of organic compounds: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4A829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structural formula:</a:t>
            </a:r>
            <a:r>
              <a:rPr lang="en-US" sz="2400" dirty="0" smtClean="0"/>
              <a:t> shows the atoms present in a molecule as well as the bonds that connect them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4A829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other representations:</a:t>
            </a:r>
            <a:r>
              <a:rPr lang="en-US" sz="2400" dirty="0" smtClean="0"/>
              <a:t> condensed formulas, line-angle formulas, perspective (3-D) formulas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4A829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VSEPR theory:</a:t>
            </a:r>
            <a:r>
              <a:rPr lang="en-US" sz="2400" dirty="0" smtClean="0"/>
              <a:t> The various areas of electron density around a nucleus spread out so that each is as far away as possible from the others</a:t>
            </a:r>
          </a:p>
          <a:p>
            <a:pPr lvl="1">
              <a:lnSpc>
                <a:spcPct val="90000"/>
              </a:lnSpc>
              <a:buFont typeface="Palatino" charset="0"/>
              <a:buNone/>
            </a:pPr>
            <a:r>
              <a:rPr lang="en-US" sz="2400" dirty="0" smtClean="0"/>
              <a:t>Areas of electron density = bonds to atoms and lone pairs of electrons (double and triple bonds count as 1 area of electron density)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We can use VSEPR theory to predict bond angles</a:t>
            </a:r>
          </a:p>
          <a:p>
            <a:pPr lvl="1">
              <a:lnSpc>
                <a:spcPct val="90000"/>
              </a:lnSpc>
              <a:buFont typeface="Palatino" charset="0"/>
              <a:buNone/>
            </a:pPr>
            <a:r>
              <a:rPr lang="en-US" sz="2400" dirty="0" smtClean="0"/>
              <a:t>	-the most common bond angles are 109.5°, 120°, and 180°</a:t>
            </a:r>
          </a:p>
        </p:txBody>
      </p:sp>
    </p:spTree>
    <p:extLst>
      <p:ext uri="{BB962C8B-B14F-4D97-AF65-F5344CB8AC3E}">
        <p14:creationId xmlns:p14="http://schemas.microsoft.com/office/powerpoint/2010/main" val="14915096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+mj-ea"/>
                <a:cs typeface="+mj-cs"/>
              </a:rPr>
              <a:t>Organic Structure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Geneva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Among neutral (uncharged) organic compounds</a:t>
            </a:r>
          </a:p>
          <a:p>
            <a:pPr lvl="1">
              <a:defRPr/>
            </a:pPr>
            <a:r>
              <a:rPr lang="en-US" smtClean="0">
                <a:solidFill>
                  <a:srgbClr val="4A82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carbon: </a:t>
            </a:r>
            <a:r>
              <a:rPr lang="en-US" smtClean="0">
                <a:ea typeface="ＭＳ Ｐゴシック" charset="-128"/>
              </a:rPr>
              <a:t>four covalent bonds and no unshared pairs of electrons</a:t>
            </a:r>
          </a:p>
          <a:p>
            <a:pPr lvl="1">
              <a:defRPr/>
            </a:pPr>
            <a:r>
              <a:rPr lang="en-US" smtClean="0">
                <a:solidFill>
                  <a:srgbClr val="4A82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hydrogen:</a:t>
            </a:r>
            <a:r>
              <a:rPr lang="en-US" smtClean="0">
                <a:ea typeface="ＭＳ Ｐゴシック" charset="-128"/>
              </a:rPr>
              <a:t> one covalent bond and no unshared pairs of electrons</a:t>
            </a:r>
          </a:p>
          <a:p>
            <a:pPr lvl="1">
              <a:defRPr/>
            </a:pPr>
            <a:r>
              <a:rPr lang="en-US" smtClean="0">
                <a:solidFill>
                  <a:srgbClr val="4A82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nitrogen:</a:t>
            </a:r>
            <a:r>
              <a:rPr lang="en-US" smtClean="0">
                <a:ea typeface="ＭＳ Ｐゴシック" charset="-128"/>
              </a:rPr>
              <a:t> three covalent bonds and one unshared pair of electrons</a:t>
            </a:r>
          </a:p>
          <a:p>
            <a:pPr lvl="1">
              <a:defRPr/>
            </a:pPr>
            <a:r>
              <a:rPr lang="en-US" smtClean="0">
                <a:solidFill>
                  <a:srgbClr val="4A82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oxygen:</a:t>
            </a:r>
            <a:r>
              <a:rPr lang="en-US" smtClean="0">
                <a:ea typeface="ＭＳ Ｐゴシック" charset="-128"/>
              </a:rPr>
              <a:t> two covalent bonds and two unshared pairs of electrons</a:t>
            </a:r>
          </a:p>
          <a:p>
            <a:pPr lvl="1">
              <a:defRPr/>
            </a:pPr>
            <a:r>
              <a:rPr lang="en-US" smtClean="0">
                <a:solidFill>
                  <a:srgbClr val="4A82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a halogen:</a:t>
            </a:r>
            <a:r>
              <a:rPr lang="en-US" smtClean="0">
                <a:ea typeface="ＭＳ Ｐゴシック" charset="-128"/>
              </a:rPr>
              <a:t> one covalent bond and three unshared pairs of electrons</a:t>
            </a:r>
          </a:p>
        </p:txBody>
      </p:sp>
    </p:spTree>
    <p:extLst>
      <p:ext uri="{BB962C8B-B14F-4D97-AF65-F5344CB8AC3E}">
        <p14:creationId xmlns:p14="http://schemas.microsoft.com/office/powerpoint/2010/main" val="38202197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+mj-ea"/>
                <a:cs typeface="+mj-cs"/>
              </a:rPr>
              <a:t>Functional Groups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Geneva"/>
              <a:buChar char="•"/>
              <a:defRPr/>
            </a:pPr>
            <a:r>
              <a:rPr lang="en-US" smtClean="0">
                <a:solidFill>
                  <a:srgbClr val="4A82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Functional group:</a:t>
            </a:r>
            <a:r>
              <a:rPr lang="en-US" smtClean="0">
                <a:ea typeface="+mn-ea"/>
                <a:cs typeface="+mn-cs"/>
              </a:rPr>
              <a:t> a part of an organic molecule that undergoes chemical reaction</a:t>
            </a:r>
          </a:p>
          <a:p>
            <a:pPr>
              <a:buFont typeface="Geneva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Functional groups are important because</a:t>
            </a:r>
          </a:p>
          <a:p>
            <a:pPr lvl="1">
              <a:defRPr/>
            </a:pPr>
            <a:r>
              <a:rPr lang="en-US" smtClean="0">
                <a:ea typeface="ＭＳ Ｐゴシック" charset="-128"/>
              </a:rPr>
              <a:t>they undergo the same types of chemical reactions no matter in which molecule they are found</a:t>
            </a:r>
          </a:p>
          <a:p>
            <a:pPr lvl="1">
              <a:defRPr/>
            </a:pPr>
            <a:r>
              <a:rPr lang="en-US" smtClean="0">
                <a:ea typeface="ＭＳ Ｐゴシック" charset="-128"/>
              </a:rPr>
              <a:t>to a large measure they determine the chemical and physical properties of a molecule</a:t>
            </a:r>
          </a:p>
          <a:p>
            <a:pPr lvl="1">
              <a:defRPr/>
            </a:pPr>
            <a:r>
              <a:rPr lang="en-US" smtClean="0">
                <a:ea typeface="ＭＳ Ｐゴシック" charset="-128"/>
              </a:rPr>
              <a:t>they are the units by which we divide organic compounds into families</a:t>
            </a:r>
          </a:p>
          <a:p>
            <a:pPr lvl="1">
              <a:defRPr/>
            </a:pPr>
            <a:r>
              <a:rPr lang="en-US" smtClean="0">
                <a:ea typeface="ＭＳ Ｐゴシック" charset="-128"/>
              </a:rPr>
              <a:t>they provide the basis on which we derive names for organic compounds</a:t>
            </a:r>
          </a:p>
        </p:txBody>
      </p:sp>
    </p:spTree>
    <p:extLst>
      <p:ext uri="{BB962C8B-B14F-4D97-AF65-F5344CB8AC3E}">
        <p14:creationId xmlns:p14="http://schemas.microsoft.com/office/powerpoint/2010/main" val="1758883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+mj-ea"/>
                <a:cs typeface="+mj-cs"/>
              </a:rPr>
              <a:t>Functional Groups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Five important functional groups</a:t>
            </a: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81200"/>
            <a:ext cx="7162800" cy="411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0058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Websites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762000" y="1363820"/>
            <a:ext cx="7772400" cy="277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All Course documents will be on either my web page</a:t>
            </a:r>
          </a:p>
          <a:p>
            <a:pPr marL="742950" marR="0" lvl="1" indent="-28575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www.grossmont.edu/martinlarter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Or	blackboard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		</a:t>
            </a:r>
            <a:r>
              <a:rPr kumimoji="0" lang="en-US" sz="3200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3"/>
              </a:rPr>
              <a:t> </a:t>
            </a: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3"/>
              </a:rPr>
              <a:t>http://bb.gcccd.net/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75486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Alcohols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4A829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Alcohol:</a:t>
            </a:r>
            <a:r>
              <a:rPr lang="en-US" dirty="0" smtClean="0"/>
              <a:t> contains an OH (hydroxyl) group bonded to a tetrahedral carbon atom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600" dirty="0" smtClean="0"/>
          </a:p>
          <a:p>
            <a:pPr lvl="1"/>
            <a:r>
              <a:rPr lang="en-US" dirty="0" smtClean="0"/>
              <a:t>may be primary (1°), secondary (2°), or tertiary (3°)</a:t>
            </a:r>
          </a:p>
        </p:txBody>
      </p:sp>
      <p:pic>
        <p:nvPicPr>
          <p:cNvPr id="3482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181600"/>
            <a:ext cx="6705600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0"/>
            <a:ext cx="77724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99817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Amines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160" y="1219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4A829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Amine:</a:t>
            </a:r>
            <a:r>
              <a:rPr lang="en-US" dirty="0" smtClean="0"/>
              <a:t> a compound containing an </a:t>
            </a:r>
            <a:r>
              <a:rPr lang="en-US" dirty="0" smtClean="0">
                <a:solidFill>
                  <a:srgbClr val="4A829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amino group</a:t>
            </a:r>
            <a:endParaRPr lang="en-US" dirty="0" smtClean="0"/>
          </a:p>
          <a:p>
            <a:pPr lvl="1"/>
            <a:r>
              <a:rPr lang="en-US" dirty="0" smtClean="0"/>
              <a:t>the amino group may be primary (1°), secondary (2°), or tertiary (3°)</a:t>
            </a: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52800"/>
            <a:ext cx="7924800" cy="285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20941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Aldehydes and Ketones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064" y="819467"/>
            <a:ext cx="8229600" cy="4525963"/>
          </a:xfrm>
        </p:spPr>
        <p:txBody>
          <a:bodyPr/>
          <a:lstStyle/>
          <a:p>
            <a:r>
              <a:rPr lang="en-US" dirty="0" smtClean="0"/>
              <a:t>Both contain a </a:t>
            </a:r>
            <a:r>
              <a:rPr lang="en-US" dirty="0" smtClean="0">
                <a:solidFill>
                  <a:srgbClr val="4A829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C=O (carbonyl) group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4A829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aldehyde:</a:t>
            </a:r>
            <a:r>
              <a:rPr lang="en-US" dirty="0" smtClean="0"/>
              <a:t> contains a carbonyl group bonded to a hydrogen; in formaldehyde, the simplest aldehyde, the carbonyl group is bonded to two </a:t>
            </a:r>
            <a:r>
              <a:rPr lang="en-US" dirty="0" err="1" smtClean="0"/>
              <a:t>hydrogens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4A829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ketone:</a:t>
            </a:r>
            <a:r>
              <a:rPr lang="en-US" dirty="0" smtClean="0"/>
              <a:t> contains a carbonyl group bonded to two carbon atoms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3686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12" y="3713988"/>
            <a:ext cx="82296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57730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+mj-ea"/>
                <a:cs typeface="+mj-cs"/>
              </a:rPr>
              <a:t>Carboxylic Acids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4A829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Carboxylic acid: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  <a:latin typeface="Palatino" charset="0"/>
              </a:rPr>
              <a:t> a compound containing</a:t>
            </a:r>
            <a:r>
              <a:rPr lang="en-US" b="0" smtClean="0">
                <a:effectLst>
                  <a:outerShdw blurRad="38100" dist="38100" dir="2700000" algn="tl">
                    <a:srgbClr val="FFFFFF"/>
                  </a:outerShdw>
                </a:effectLst>
                <a:latin typeface="Palatino" charset="0"/>
              </a:rPr>
              <a:t> </a:t>
            </a:r>
            <a:r>
              <a:rPr lang="en-US" smtClean="0">
                <a:latin typeface="Palatino" charset="0"/>
              </a:rPr>
              <a:t>a -COOH (carboxyl:  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carb</a:t>
            </a:r>
            <a:r>
              <a:rPr lang="en-US" smtClean="0">
                <a:latin typeface="Palatino" charset="0"/>
              </a:rPr>
              <a:t>onyl + hydr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oxyl</a:t>
            </a:r>
            <a:r>
              <a:rPr lang="en-US" smtClean="0">
                <a:latin typeface="Palatino" charset="0"/>
              </a:rPr>
              <a:t>) group </a:t>
            </a:r>
          </a:p>
          <a:p>
            <a:pPr lvl="1"/>
            <a:r>
              <a:rPr lang="en-US" smtClean="0">
                <a:latin typeface="Palatino" charset="0"/>
              </a:rPr>
              <a:t>in a condensed structural formula, a carboxyl group may also be written -CO</a:t>
            </a:r>
            <a:r>
              <a:rPr lang="en-US" baseline="-25000" smtClean="0">
                <a:latin typeface="Palatino" charset="0"/>
              </a:rPr>
              <a:t>2</a:t>
            </a:r>
            <a:r>
              <a:rPr lang="en-US" smtClean="0">
                <a:latin typeface="Palatino" charset="0"/>
              </a:rPr>
              <a:t>H.</a:t>
            </a:r>
            <a:endParaRPr lang="en-US" b="0" smtClean="0">
              <a:latin typeface="Palatino" charset="0"/>
            </a:endParaRPr>
          </a:p>
        </p:txBody>
      </p:sp>
      <p:pic>
        <p:nvPicPr>
          <p:cNvPr id="3789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76" y="4343400"/>
            <a:ext cx="59436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6225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Chapter 1 Organic Chemistry</a:t>
            </a:r>
            <a:endParaRPr lang="en-US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570413"/>
            <a:ext cx="2286000" cy="1906587"/>
          </a:xfrm>
        </p:spPr>
        <p:txBody>
          <a:bodyPr/>
          <a:lstStyle/>
          <a:p>
            <a:pPr>
              <a:buFont typeface="Geneva"/>
              <a:buNone/>
              <a:defRPr/>
            </a:pPr>
            <a:r>
              <a:rPr lang="en-US" smtClean="0">
                <a:solidFill>
                  <a:srgbClr val="5C79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 </a:t>
            </a:r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2163763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219200"/>
            <a:ext cx="22098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057400"/>
            <a:ext cx="19812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495800"/>
            <a:ext cx="2286000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0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124200"/>
            <a:ext cx="22860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8350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SCOPE OF COURSE</a:t>
            </a:r>
            <a:endParaRPr lang="en-US" smtClean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dirty="0"/>
              <a:t>This course is designed to continue the formal chemical education of nursing students and allied health students who do not require a full year of organic chemistry for their pre-professional preparation. </a:t>
            </a:r>
            <a:endParaRPr lang="en-US" dirty="0" smtClean="0"/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Plan to spend two hours per lecture hour and one hour per lab hour per week for studying, </a:t>
            </a:r>
            <a:r>
              <a:rPr lang="en-US" b="1" dirty="0" smtClean="0"/>
              <a:t>minimum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6738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Prerequisite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295400"/>
          </a:xfrm>
        </p:spPr>
        <p:txBody>
          <a:bodyPr/>
          <a:lstStyle/>
          <a:p>
            <a:pPr lvl="2"/>
            <a:r>
              <a:rPr lang="en-US" sz="2800" dirty="0"/>
              <a:t>A "C" or "CR" grade or higher in CHEM 115 or equivalent.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9023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Text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en-US" i="1" dirty="0" smtClean="0">
                <a:cs typeface="Times New Roman" pitchFamily="18" charset="0"/>
              </a:rPr>
              <a:t> </a:t>
            </a:r>
            <a:r>
              <a:rPr lang="en-US" b="1" i="1" dirty="0" smtClean="0">
                <a:cs typeface="Times New Roman" pitchFamily="18" charset="0"/>
              </a:rPr>
              <a:t>Text: </a:t>
            </a:r>
            <a:r>
              <a:rPr lang="en-US" dirty="0"/>
              <a:t>Bettelheim,’ Brown and March, 7th edition</a:t>
            </a:r>
            <a:r>
              <a:rPr lang="en-US" dirty="0" smtClean="0"/>
              <a:t>. </a:t>
            </a:r>
            <a:r>
              <a:rPr lang="en-US" u="sng" dirty="0" smtClean="0"/>
              <a:t>Introduction </a:t>
            </a:r>
            <a:r>
              <a:rPr lang="en-US" u="sng" dirty="0"/>
              <a:t>to Organic and </a:t>
            </a:r>
            <a:r>
              <a:rPr lang="en-US" u="sng" dirty="0" smtClean="0"/>
              <a:t>Biochemistry</a:t>
            </a:r>
            <a:endParaRPr lang="en-US" i="1" u="sng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US" b="1" i="1" dirty="0" smtClean="0">
                <a:cs typeface="Times New Roman" pitchFamily="18" charset="0"/>
              </a:rPr>
              <a:t>Lab Book: </a:t>
            </a:r>
            <a:r>
              <a:rPr lang="en-US" dirty="0" err="1" smtClean="0">
                <a:cs typeface="Times New Roman" pitchFamily="18" charset="0"/>
              </a:rPr>
              <a:t>Chem</a:t>
            </a:r>
            <a:r>
              <a:rPr lang="en-US" dirty="0" smtClean="0">
                <a:cs typeface="Times New Roman" pitchFamily="18" charset="0"/>
              </a:rPr>
              <a:t> 116 Lab manual</a:t>
            </a:r>
          </a:p>
          <a:p>
            <a:pPr>
              <a:defRPr/>
            </a:pPr>
            <a:r>
              <a:rPr lang="en-US" b="1" i="1" dirty="0" smtClean="0">
                <a:cs typeface="Arial" charset="0"/>
              </a:rPr>
              <a:t>Homework</a:t>
            </a:r>
            <a:r>
              <a:rPr lang="en-US" dirty="0" smtClean="0">
                <a:cs typeface="Arial" charset="0"/>
              </a:rPr>
              <a:t>: </a:t>
            </a:r>
            <a:r>
              <a:rPr lang="en-US" dirty="0"/>
              <a:t>OWL assignments (online homework), </a:t>
            </a:r>
            <a:endParaRPr lang="en-US" dirty="0" smtClean="0"/>
          </a:p>
          <a:p>
            <a:pPr marL="0" indent="0" algn="ctr"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http://www.cengage.com/owl/</a:t>
            </a:r>
          </a:p>
          <a:p>
            <a:pPr>
              <a:buFontTx/>
              <a:buNone/>
              <a:defRPr/>
            </a:pPr>
            <a:r>
              <a:rPr lang="en-US" dirty="0" smtClean="0">
                <a:cs typeface="Times New Roman" pitchFamily="18" charset="0"/>
              </a:rPr>
              <a:t>   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3547023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Additional Materials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 smtClean="0">
                <a:cs typeface="Times New Roman" pitchFamily="18" charset="0"/>
              </a:rPr>
              <a:t>Notebook: </a:t>
            </a:r>
            <a:r>
              <a:rPr lang="en-US" sz="2800" dirty="0" smtClean="0">
                <a:cs typeface="Times New Roman" pitchFamily="18" charset="0"/>
              </a:rPr>
              <a:t>spiral or loose leaf for homework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 smtClean="0">
                <a:cs typeface="Times New Roman" pitchFamily="18" charset="0"/>
              </a:rPr>
              <a:t>Safety Glasses:</a:t>
            </a:r>
            <a:r>
              <a:rPr lang="en-US" sz="2800" dirty="0" smtClean="0">
                <a:cs typeface="Times New Roman" pitchFamily="18" charset="0"/>
              </a:rPr>
              <a:t> Z-87 Safety goggles (purchased in bookstore),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 smtClean="0">
                <a:cs typeface="Times New Roman" pitchFamily="18" charset="0"/>
              </a:rPr>
              <a:t>Ink Pen:  </a:t>
            </a:r>
            <a:r>
              <a:rPr lang="en-US" sz="2800" dirty="0" smtClean="0"/>
              <a:t>Fine Tip Black </a:t>
            </a:r>
            <a:r>
              <a:rPr lang="en-US" sz="2800" u="sng" dirty="0" smtClean="0"/>
              <a:t>Sharpie</a:t>
            </a:r>
            <a:r>
              <a:rPr lang="en-US" sz="2800" dirty="0" smtClean="0"/>
              <a:t> pen, a </a:t>
            </a:r>
            <a:r>
              <a:rPr lang="en-US" sz="2800" u="sng" dirty="0" smtClean="0"/>
              <a:t>blue or black ink pen</a:t>
            </a:r>
            <a:r>
              <a:rPr lang="en-US" sz="2800" dirty="0" smtClean="0"/>
              <a:t>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 smtClean="0">
                <a:cs typeface="Times New Roman" pitchFamily="18" charset="0"/>
              </a:rPr>
              <a:t>Combination Lock:</a:t>
            </a:r>
            <a:r>
              <a:rPr lang="en-US" sz="2800" dirty="0" smtClean="0">
                <a:cs typeface="Times New Roman" pitchFamily="18" charset="0"/>
              </a:rPr>
              <a:t> preferred V69 series (purchase from hardware store or bookstore</a:t>
            </a:r>
            <a:r>
              <a:rPr lang="en-US" sz="2800" dirty="0" smtClean="0"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/>
              <a:t>Covered Shoes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8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800" b="1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844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/>
              <a:t> </a:t>
            </a:r>
            <a:br>
              <a:rPr lang="en-US" sz="1000" dirty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2800" b="1" dirty="0" smtClean="0"/>
              <a:t>COURSE OBJECTIVES</a:t>
            </a:r>
            <a:r>
              <a:rPr lang="en-US" sz="2800" dirty="0" smtClean="0"/>
              <a:t> </a:t>
            </a:r>
            <a:r>
              <a:rPr lang="en-US" sz="1000" dirty="0" smtClean="0"/>
              <a:t/>
            </a:r>
            <a:br>
              <a:rPr lang="en-US" sz="1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229600" cy="5867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 The general objectives of the course are: 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To extend the elementary patterns of thought initiated in the introduction </a:t>
            </a:r>
          </a:p>
          <a:p>
            <a:pPr marL="228600" indent="-228600">
              <a:buFont typeface="+mj-lt"/>
              <a:buAutoNum type="arabicPeriod"/>
            </a:pPr>
            <a:endParaRPr lang="en-US" sz="18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To chemistry to the study of organic and biochemistry;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Learned to recognize the common organic functional groups and be able to apply the IUPAC rules for organic nomenclature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Describe the major chemical, physical properties and reactions of the major classes of organic compounds.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Become acquainted with how the stereochemistry of a molecule affects its reactions and properties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Recognize and describe the structural features and characteristics of the four major classes of biochemical (carbohydrates, lipids, proteins an nucleic acids.)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Understand the major metabolic pathways of carbohydrate and lipid catabolism and protein anabolism.</a:t>
            </a: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 </a:t>
            </a:r>
            <a:br>
              <a:rPr lang="en-US" sz="1200" dirty="0" smtClean="0"/>
            </a:b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15920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2101</Words>
  <Application>Microsoft Office PowerPoint</Application>
  <PresentationFormat>On-screen Show (4:3)</PresentationFormat>
  <Paragraphs>388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Chemistry 116  Fall 2013 </vt:lpstr>
      <vt:lpstr>PowerPoint Presentation</vt:lpstr>
      <vt:lpstr>PowerPoint Presentation</vt:lpstr>
      <vt:lpstr>PowerPoint Presentation</vt:lpstr>
      <vt:lpstr>SCOPE OF COURSE</vt:lpstr>
      <vt:lpstr>Prerequisite</vt:lpstr>
      <vt:lpstr>Text</vt:lpstr>
      <vt:lpstr>Additional Materials</vt:lpstr>
      <vt:lpstr>    COURSE OBJECTIVES  </vt:lpstr>
      <vt:lpstr>Grading</vt:lpstr>
      <vt:lpstr>Grading Scale</vt:lpstr>
      <vt:lpstr>Make-up Policy</vt:lpstr>
      <vt:lpstr>Late Work</vt:lpstr>
      <vt:lpstr>Supervised Tutoring Referral </vt:lpstr>
      <vt:lpstr>Attendance</vt:lpstr>
      <vt:lpstr>Academic Integrity Policy</vt:lpstr>
      <vt:lpstr>Disabled Students</vt:lpstr>
      <vt:lpstr>Additional Information: </vt:lpstr>
      <vt:lpstr>Chemistry Tutoring</vt:lpstr>
      <vt:lpstr>Studying Chemistry</vt:lpstr>
      <vt:lpstr>Chapter 1</vt:lpstr>
      <vt:lpstr>Organic Chemistry</vt:lpstr>
      <vt:lpstr>Organic Chemistry</vt:lpstr>
      <vt:lpstr>Organic Chemistry</vt:lpstr>
      <vt:lpstr>PowerPoint Presentation</vt:lpstr>
      <vt:lpstr>Organic Chemistry</vt:lpstr>
      <vt:lpstr>Where do we obtain organic compounds?</vt:lpstr>
      <vt:lpstr>Molecular Polarity</vt:lpstr>
      <vt:lpstr>PowerPoint Presentation</vt:lpstr>
      <vt:lpstr>Intermolecular Forces</vt:lpstr>
      <vt:lpstr>PowerPoint Presentation</vt:lpstr>
      <vt:lpstr>London Dispersion Forces</vt:lpstr>
      <vt:lpstr>Dipole-dipole interactions</vt:lpstr>
      <vt:lpstr>Hydrogen Bonds</vt:lpstr>
      <vt:lpstr>PowerPoint Presentation</vt:lpstr>
      <vt:lpstr>Organic Structure</vt:lpstr>
      <vt:lpstr>Organic Structure</vt:lpstr>
      <vt:lpstr>Functional Groups</vt:lpstr>
      <vt:lpstr>Functional Groups</vt:lpstr>
      <vt:lpstr>Alcohols</vt:lpstr>
      <vt:lpstr>Amines</vt:lpstr>
      <vt:lpstr>Aldehydes and Ketones</vt:lpstr>
      <vt:lpstr>Carboxylic Acids</vt:lpstr>
      <vt:lpstr>Chapter 1 Organic Chemistry</vt:lpstr>
    </vt:vector>
  </TitlesOfParts>
  <Company>Grossmont-Cuyamaca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116  </dc:title>
  <dc:creator>Martin Larter</dc:creator>
  <cp:lastModifiedBy>Martin Larter</cp:lastModifiedBy>
  <cp:revision>7</cp:revision>
  <dcterms:created xsi:type="dcterms:W3CDTF">2012-01-23T04:48:36Z</dcterms:created>
  <dcterms:modified xsi:type="dcterms:W3CDTF">2013-08-18T17:33:52Z</dcterms:modified>
</cp:coreProperties>
</file>